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onso Garcia Maria" initials="AG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1"/>
    <p:restoredTop sz="94615"/>
  </p:normalViewPr>
  <p:slideViewPr>
    <p:cSldViewPr snapToGrid="0" snapToObjects="1">
      <p:cViewPr>
        <p:scale>
          <a:sx n="103" d="100"/>
          <a:sy n="103" d="100"/>
        </p:scale>
        <p:origin x="1792" y="1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7-07T13:37:18.610" idx="1">
    <p:pos x="7680" y="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9662E4-1DDF-AD46-88E0-0DDC028E3B03}" type="datetimeFigureOut">
              <a:rPr lang="fr-FR" smtClean="0"/>
              <a:t>21/09/2022</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B1EF11-BD38-A441-B5D7-4212FADC59B3}" type="slidenum">
              <a:rPr lang="fr-FR" smtClean="0"/>
              <a:t>‹N°›</a:t>
            </a:fld>
            <a:endParaRPr lang="fr-FR"/>
          </a:p>
        </p:txBody>
      </p:sp>
    </p:spTree>
    <p:extLst>
      <p:ext uri="{BB962C8B-B14F-4D97-AF65-F5344CB8AC3E}">
        <p14:creationId xmlns:p14="http://schemas.microsoft.com/office/powerpoint/2010/main" val="20530351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5B1EF11-BD38-A441-B5D7-4212FADC59B3}" type="slidenum">
              <a:rPr lang="fr-FR" smtClean="0"/>
              <a:t>1</a:t>
            </a:fld>
            <a:endParaRPr lang="fr-FR"/>
          </a:p>
        </p:txBody>
      </p:sp>
    </p:spTree>
    <p:extLst>
      <p:ext uri="{BB962C8B-B14F-4D97-AF65-F5344CB8AC3E}">
        <p14:creationId xmlns:p14="http://schemas.microsoft.com/office/powerpoint/2010/main" val="1101526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1F4160-26D5-4631-5501-0DF2EA284AE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27687E1-6E0A-9A72-A8C9-8628E7421A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F674E35-CDB6-B789-8A10-00E151C3C62A}"/>
              </a:ext>
            </a:extLst>
          </p:cNvPr>
          <p:cNvSpPr>
            <a:spLocks noGrp="1"/>
          </p:cNvSpPr>
          <p:nvPr>
            <p:ph type="dt" sz="half" idx="10"/>
          </p:nvPr>
        </p:nvSpPr>
        <p:spPr/>
        <p:txBody>
          <a:bodyPr/>
          <a:lstStyle/>
          <a:p>
            <a:fld id="{C03CA937-62B0-0446-8856-F0BA3BA540FA}" type="datetimeFigureOut">
              <a:rPr lang="fr-FR" smtClean="0"/>
              <a:t>21/09/2022</a:t>
            </a:fld>
            <a:endParaRPr lang="fr-FR"/>
          </a:p>
        </p:txBody>
      </p:sp>
      <p:sp>
        <p:nvSpPr>
          <p:cNvPr id="5" name="Espace réservé du pied de page 4">
            <a:extLst>
              <a:ext uri="{FF2B5EF4-FFF2-40B4-BE49-F238E27FC236}">
                <a16:creationId xmlns:a16="http://schemas.microsoft.com/office/drawing/2014/main" id="{C720CD3D-611C-CD94-9F17-25042C2EDC6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9A25887-F560-4C04-2F2F-9228CB65F8E8}"/>
              </a:ext>
            </a:extLst>
          </p:cNvPr>
          <p:cNvSpPr>
            <a:spLocks noGrp="1"/>
          </p:cNvSpPr>
          <p:nvPr>
            <p:ph type="sldNum" sz="quarter" idx="12"/>
          </p:nvPr>
        </p:nvSpPr>
        <p:spPr/>
        <p:txBody>
          <a:bodyPr/>
          <a:lstStyle/>
          <a:p>
            <a:fld id="{1D8F2001-8E3D-BE44-A15A-8F01DE6A241F}" type="slidenum">
              <a:rPr lang="fr-FR" smtClean="0"/>
              <a:t>‹N°›</a:t>
            </a:fld>
            <a:endParaRPr lang="fr-FR"/>
          </a:p>
        </p:txBody>
      </p:sp>
    </p:spTree>
    <p:extLst>
      <p:ext uri="{BB962C8B-B14F-4D97-AF65-F5344CB8AC3E}">
        <p14:creationId xmlns:p14="http://schemas.microsoft.com/office/powerpoint/2010/main" val="2653986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A3B4E1-3BF3-5F44-2DBB-3465EC39B39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22C6E89-B896-016C-40D7-F67ED99202C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074B17C-94E6-E86F-64D3-E2791BD8BF6A}"/>
              </a:ext>
            </a:extLst>
          </p:cNvPr>
          <p:cNvSpPr>
            <a:spLocks noGrp="1"/>
          </p:cNvSpPr>
          <p:nvPr>
            <p:ph type="dt" sz="half" idx="10"/>
          </p:nvPr>
        </p:nvSpPr>
        <p:spPr/>
        <p:txBody>
          <a:bodyPr/>
          <a:lstStyle/>
          <a:p>
            <a:fld id="{C03CA937-62B0-0446-8856-F0BA3BA540FA}" type="datetimeFigureOut">
              <a:rPr lang="fr-FR" smtClean="0"/>
              <a:t>21/09/2022</a:t>
            </a:fld>
            <a:endParaRPr lang="fr-FR"/>
          </a:p>
        </p:txBody>
      </p:sp>
      <p:sp>
        <p:nvSpPr>
          <p:cNvPr id="5" name="Espace réservé du pied de page 4">
            <a:extLst>
              <a:ext uri="{FF2B5EF4-FFF2-40B4-BE49-F238E27FC236}">
                <a16:creationId xmlns:a16="http://schemas.microsoft.com/office/drawing/2014/main" id="{4D2E2D1C-BA13-AB6C-27E4-9D514529280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CC00F5B-A623-5178-5D02-A6D44A124299}"/>
              </a:ext>
            </a:extLst>
          </p:cNvPr>
          <p:cNvSpPr>
            <a:spLocks noGrp="1"/>
          </p:cNvSpPr>
          <p:nvPr>
            <p:ph type="sldNum" sz="quarter" idx="12"/>
          </p:nvPr>
        </p:nvSpPr>
        <p:spPr/>
        <p:txBody>
          <a:bodyPr/>
          <a:lstStyle/>
          <a:p>
            <a:fld id="{1D8F2001-8E3D-BE44-A15A-8F01DE6A241F}" type="slidenum">
              <a:rPr lang="fr-FR" smtClean="0"/>
              <a:t>‹N°›</a:t>
            </a:fld>
            <a:endParaRPr lang="fr-FR"/>
          </a:p>
        </p:txBody>
      </p:sp>
    </p:spTree>
    <p:extLst>
      <p:ext uri="{BB962C8B-B14F-4D97-AF65-F5344CB8AC3E}">
        <p14:creationId xmlns:p14="http://schemas.microsoft.com/office/powerpoint/2010/main" val="1960303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603D5C6-1A8E-0F66-E6B3-E82F650F2B6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5B9FCA8-57A7-D8CC-35FD-3834B76A888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8FE4DB7-E344-1027-426B-5C34BC3EB6DE}"/>
              </a:ext>
            </a:extLst>
          </p:cNvPr>
          <p:cNvSpPr>
            <a:spLocks noGrp="1"/>
          </p:cNvSpPr>
          <p:nvPr>
            <p:ph type="dt" sz="half" idx="10"/>
          </p:nvPr>
        </p:nvSpPr>
        <p:spPr/>
        <p:txBody>
          <a:bodyPr/>
          <a:lstStyle/>
          <a:p>
            <a:fld id="{C03CA937-62B0-0446-8856-F0BA3BA540FA}" type="datetimeFigureOut">
              <a:rPr lang="fr-FR" smtClean="0"/>
              <a:t>21/09/2022</a:t>
            </a:fld>
            <a:endParaRPr lang="fr-FR"/>
          </a:p>
        </p:txBody>
      </p:sp>
      <p:sp>
        <p:nvSpPr>
          <p:cNvPr id="5" name="Espace réservé du pied de page 4">
            <a:extLst>
              <a:ext uri="{FF2B5EF4-FFF2-40B4-BE49-F238E27FC236}">
                <a16:creationId xmlns:a16="http://schemas.microsoft.com/office/drawing/2014/main" id="{22AD0F22-1C5D-DDF4-DABE-353453D543C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939BC0F-F486-FF53-7AA7-0063EE580581}"/>
              </a:ext>
            </a:extLst>
          </p:cNvPr>
          <p:cNvSpPr>
            <a:spLocks noGrp="1"/>
          </p:cNvSpPr>
          <p:nvPr>
            <p:ph type="sldNum" sz="quarter" idx="12"/>
          </p:nvPr>
        </p:nvSpPr>
        <p:spPr/>
        <p:txBody>
          <a:bodyPr/>
          <a:lstStyle/>
          <a:p>
            <a:fld id="{1D8F2001-8E3D-BE44-A15A-8F01DE6A241F}" type="slidenum">
              <a:rPr lang="fr-FR" smtClean="0"/>
              <a:t>‹N°›</a:t>
            </a:fld>
            <a:endParaRPr lang="fr-FR"/>
          </a:p>
        </p:txBody>
      </p:sp>
    </p:spTree>
    <p:extLst>
      <p:ext uri="{BB962C8B-B14F-4D97-AF65-F5344CB8AC3E}">
        <p14:creationId xmlns:p14="http://schemas.microsoft.com/office/powerpoint/2010/main" val="1551721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98D576-FCEF-D1DF-599D-D52A23F5CC8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DF4DF76-8792-4024-4B43-1AD90FFE92F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9B11D52-2DD4-9449-A37C-72BD7C78C181}"/>
              </a:ext>
            </a:extLst>
          </p:cNvPr>
          <p:cNvSpPr>
            <a:spLocks noGrp="1"/>
          </p:cNvSpPr>
          <p:nvPr>
            <p:ph type="dt" sz="half" idx="10"/>
          </p:nvPr>
        </p:nvSpPr>
        <p:spPr/>
        <p:txBody>
          <a:bodyPr/>
          <a:lstStyle/>
          <a:p>
            <a:fld id="{C03CA937-62B0-0446-8856-F0BA3BA540FA}" type="datetimeFigureOut">
              <a:rPr lang="fr-FR" smtClean="0"/>
              <a:t>21/09/2022</a:t>
            </a:fld>
            <a:endParaRPr lang="fr-FR"/>
          </a:p>
        </p:txBody>
      </p:sp>
      <p:sp>
        <p:nvSpPr>
          <p:cNvPr id="5" name="Espace réservé du pied de page 4">
            <a:extLst>
              <a:ext uri="{FF2B5EF4-FFF2-40B4-BE49-F238E27FC236}">
                <a16:creationId xmlns:a16="http://schemas.microsoft.com/office/drawing/2014/main" id="{B4ABE1E4-E0BE-A1E9-566D-4639F6BEEA7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35D76C9-8731-0C94-9F64-E3CA9919D01F}"/>
              </a:ext>
            </a:extLst>
          </p:cNvPr>
          <p:cNvSpPr>
            <a:spLocks noGrp="1"/>
          </p:cNvSpPr>
          <p:nvPr>
            <p:ph type="sldNum" sz="quarter" idx="12"/>
          </p:nvPr>
        </p:nvSpPr>
        <p:spPr/>
        <p:txBody>
          <a:bodyPr/>
          <a:lstStyle/>
          <a:p>
            <a:fld id="{1D8F2001-8E3D-BE44-A15A-8F01DE6A241F}" type="slidenum">
              <a:rPr lang="fr-FR" smtClean="0"/>
              <a:t>‹N°›</a:t>
            </a:fld>
            <a:endParaRPr lang="fr-FR"/>
          </a:p>
        </p:txBody>
      </p:sp>
    </p:spTree>
    <p:extLst>
      <p:ext uri="{BB962C8B-B14F-4D97-AF65-F5344CB8AC3E}">
        <p14:creationId xmlns:p14="http://schemas.microsoft.com/office/powerpoint/2010/main" val="2312721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4C4A3E-ABFB-1F29-9F22-70954CD6620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C659198-1DBF-A65A-FFD0-33A29B2AE6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4C0D6BD-34D9-B713-8C84-965366CCF3BB}"/>
              </a:ext>
            </a:extLst>
          </p:cNvPr>
          <p:cNvSpPr>
            <a:spLocks noGrp="1"/>
          </p:cNvSpPr>
          <p:nvPr>
            <p:ph type="dt" sz="half" idx="10"/>
          </p:nvPr>
        </p:nvSpPr>
        <p:spPr/>
        <p:txBody>
          <a:bodyPr/>
          <a:lstStyle/>
          <a:p>
            <a:fld id="{C03CA937-62B0-0446-8856-F0BA3BA540FA}" type="datetimeFigureOut">
              <a:rPr lang="fr-FR" smtClean="0"/>
              <a:t>21/09/2022</a:t>
            </a:fld>
            <a:endParaRPr lang="fr-FR"/>
          </a:p>
        </p:txBody>
      </p:sp>
      <p:sp>
        <p:nvSpPr>
          <p:cNvPr id="5" name="Espace réservé du pied de page 4">
            <a:extLst>
              <a:ext uri="{FF2B5EF4-FFF2-40B4-BE49-F238E27FC236}">
                <a16:creationId xmlns:a16="http://schemas.microsoft.com/office/drawing/2014/main" id="{F4C4350B-0F99-68AC-9DE7-97D9BE8F42C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735A786-DA2B-4458-5245-AE5900365ABC}"/>
              </a:ext>
            </a:extLst>
          </p:cNvPr>
          <p:cNvSpPr>
            <a:spLocks noGrp="1"/>
          </p:cNvSpPr>
          <p:nvPr>
            <p:ph type="sldNum" sz="quarter" idx="12"/>
          </p:nvPr>
        </p:nvSpPr>
        <p:spPr/>
        <p:txBody>
          <a:bodyPr/>
          <a:lstStyle/>
          <a:p>
            <a:fld id="{1D8F2001-8E3D-BE44-A15A-8F01DE6A241F}" type="slidenum">
              <a:rPr lang="fr-FR" smtClean="0"/>
              <a:t>‹N°›</a:t>
            </a:fld>
            <a:endParaRPr lang="fr-FR"/>
          </a:p>
        </p:txBody>
      </p:sp>
    </p:spTree>
    <p:extLst>
      <p:ext uri="{BB962C8B-B14F-4D97-AF65-F5344CB8AC3E}">
        <p14:creationId xmlns:p14="http://schemas.microsoft.com/office/powerpoint/2010/main" val="3309361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CB9021-3756-88AE-FE00-324C1907CB0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E2C879E-98D1-7EA7-2885-A8F10891129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D61AEB8-38F0-214D-26FA-D64250C5A08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F37799F-AEC2-DB7A-2D6A-199B4ECFF4C0}"/>
              </a:ext>
            </a:extLst>
          </p:cNvPr>
          <p:cNvSpPr>
            <a:spLocks noGrp="1"/>
          </p:cNvSpPr>
          <p:nvPr>
            <p:ph type="dt" sz="half" idx="10"/>
          </p:nvPr>
        </p:nvSpPr>
        <p:spPr/>
        <p:txBody>
          <a:bodyPr/>
          <a:lstStyle/>
          <a:p>
            <a:fld id="{C03CA937-62B0-0446-8856-F0BA3BA540FA}" type="datetimeFigureOut">
              <a:rPr lang="fr-FR" smtClean="0"/>
              <a:t>21/09/2022</a:t>
            </a:fld>
            <a:endParaRPr lang="fr-FR"/>
          </a:p>
        </p:txBody>
      </p:sp>
      <p:sp>
        <p:nvSpPr>
          <p:cNvPr id="6" name="Espace réservé du pied de page 5">
            <a:extLst>
              <a:ext uri="{FF2B5EF4-FFF2-40B4-BE49-F238E27FC236}">
                <a16:creationId xmlns:a16="http://schemas.microsoft.com/office/drawing/2014/main" id="{3E2B88F2-A607-628F-77FE-0DD9DF2C07E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F241772-B4A9-A7FD-BA95-E0FE02E15626}"/>
              </a:ext>
            </a:extLst>
          </p:cNvPr>
          <p:cNvSpPr>
            <a:spLocks noGrp="1"/>
          </p:cNvSpPr>
          <p:nvPr>
            <p:ph type="sldNum" sz="quarter" idx="12"/>
          </p:nvPr>
        </p:nvSpPr>
        <p:spPr/>
        <p:txBody>
          <a:bodyPr/>
          <a:lstStyle/>
          <a:p>
            <a:fld id="{1D8F2001-8E3D-BE44-A15A-8F01DE6A241F}" type="slidenum">
              <a:rPr lang="fr-FR" smtClean="0"/>
              <a:t>‹N°›</a:t>
            </a:fld>
            <a:endParaRPr lang="fr-FR"/>
          </a:p>
        </p:txBody>
      </p:sp>
    </p:spTree>
    <p:extLst>
      <p:ext uri="{BB962C8B-B14F-4D97-AF65-F5344CB8AC3E}">
        <p14:creationId xmlns:p14="http://schemas.microsoft.com/office/powerpoint/2010/main" val="1966616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FD5D5B-783B-FD31-41AD-6574B01BEB7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0515761-EE0A-57AA-A209-ACFA4F2199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E62ED92-18F0-9519-2798-DD98A1F8CA7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06FB0CF-282E-2337-546D-0FE914DD8C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D8727EE-94F9-DA5C-39BD-F46808BB393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22AFEB0-1AE9-0862-FBA0-CED82CDE2B37}"/>
              </a:ext>
            </a:extLst>
          </p:cNvPr>
          <p:cNvSpPr>
            <a:spLocks noGrp="1"/>
          </p:cNvSpPr>
          <p:nvPr>
            <p:ph type="dt" sz="half" idx="10"/>
          </p:nvPr>
        </p:nvSpPr>
        <p:spPr/>
        <p:txBody>
          <a:bodyPr/>
          <a:lstStyle/>
          <a:p>
            <a:fld id="{C03CA937-62B0-0446-8856-F0BA3BA540FA}" type="datetimeFigureOut">
              <a:rPr lang="fr-FR" smtClean="0"/>
              <a:t>21/09/2022</a:t>
            </a:fld>
            <a:endParaRPr lang="fr-FR"/>
          </a:p>
        </p:txBody>
      </p:sp>
      <p:sp>
        <p:nvSpPr>
          <p:cNvPr id="8" name="Espace réservé du pied de page 7">
            <a:extLst>
              <a:ext uri="{FF2B5EF4-FFF2-40B4-BE49-F238E27FC236}">
                <a16:creationId xmlns:a16="http://schemas.microsoft.com/office/drawing/2014/main" id="{42E90B5D-8915-2C09-46D5-451031C33E4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94C34BF-BE09-8ED8-176C-D3C40273AA8E}"/>
              </a:ext>
            </a:extLst>
          </p:cNvPr>
          <p:cNvSpPr>
            <a:spLocks noGrp="1"/>
          </p:cNvSpPr>
          <p:nvPr>
            <p:ph type="sldNum" sz="quarter" idx="12"/>
          </p:nvPr>
        </p:nvSpPr>
        <p:spPr/>
        <p:txBody>
          <a:bodyPr/>
          <a:lstStyle/>
          <a:p>
            <a:fld id="{1D8F2001-8E3D-BE44-A15A-8F01DE6A241F}" type="slidenum">
              <a:rPr lang="fr-FR" smtClean="0"/>
              <a:t>‹N°›</a:t>
            </a:fld>
            <a:endParaRPr lang="fr-FR"/>
          </a:p>
        </p:txBody>
      </p:sp>
    </p:spTree>
    <p:extLst>
      <p:ext uri="{BB962C8B-B14F-4D97-AF65-F5344CB8AC3E}">
        <p14:creationId xmlns:p14="http://schemas.microsoft.com/office/powerpoint/2010/main" val="2838462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7B7180-7B26-6373-C5F9-8EC5BB09D4E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8FAC689-36D9-A822-3DE5-3D4F4965689C}"/>
              </a:ext>
            </a:extLst>
          </p:cNvPr>
          <p:cNvSpPr>
            <a:spLocks noGrp="1"/>
          </p:cNvSpPr>
          <p:nvPr>
            <p:ph type="dt" sz="half" idx="10"/>
          </p:nvPr>
        </p:nvSpPr>
        <p:spPr/>
        <p:txBody>
          <a:bodyPr/>
          <a:lstStyle/>
          <a:p>
            <a:fld id="{C03CA937-62B0-0446-8856-F0BA3BA540FA}" type="datetimeFigureOut">
              <a:rPr lang="fr-FR" smtClean="0"/>
              <a:t>21/09/2022</a:t>
            </a:fld>
            <a:endParaRPr lang="fr-FR"/>
          </a:p>
        </p:txBody>
      </p:sp>
      <p:sp>
        <p:nvSpPr>
          <p:cNvPr id="4" name="Espace réservé du pied de page 3">
            <a:extLst>
              <a:ext uri="{FF2B5EF4-FFF2-40B4-BE49-F238E27FC236}">
                <a16:creationId xmlns:a16="http://schemas.microsoft.com/office/drawing/2014/main" id="{BAFE4142-30E0-A6C4-79AD-D64265D83DA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55BE4CE-7883-27BA-C09F-892ECD95CDE0}"/>
              </a:ext>
            </a:extLst>
          </p:cNvPr>
          <p:cNvSpPr>
            <a:spLocks noGrp="1"/>
          </p:cNvSpPr>
          <p:nvPr>
            <p:ph type="sldNum" sz="quarter" idx="12"/>
          </p:nvPr>
        </p:nvSpPr>
        <p:spPr/>
        <p:txBody>
          <a:bodyPr/>
          <a:lstStyle/>
          <a:p>
            <a:fld id="{1D8F2001-8E3D-BE44-A15A-8F01DE6A241F}" type="slidenum">
              <a:rPr lang="fr-FR" smtClean="0"/>
              <a:t>‹N°›</a:t>
            </a:fld>
            <a:endParaRPr lang="fr-FR"/>
          </a:p>
        </p:txBody>
      </p:sp>
    </p:spTree>
    <p:extLst>
      <p:ext uri="{BB962C8B-B14F-4D97-AF65-F5344CB8AC3E}">
        <p14:creationId xmlns:p14="http://schemas.microsoft.com/office/powerpoint/2010/main" val="1080097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4984FC0-9136-1430-C9BB-3F1623845E67}"/>
              </a:ext>
            </a:extLst>
          </p:cNvPr>
          <p:cNvSpPr>
            <a:spLocks noGrp="1"/>
          </p:cNvSpPr>
          <p:nvPr>
            <p:ph type="dt" sz="half" idx="10"/>
          </p:nvPr>
        </p:nvSpPr>
        <p:spPr/>
        <p:txBody>
          <a:bodyPr/>
          <a:lstStyle/>
          <a:p>
            <a:fld id="{C03CA937-62B0-0446-8856-F0BA3BA540FA}" type="datetimeFigureOut">
              <a:rPr lang="fr-FR" smtClean="0"/>
              <a:t>21/09/2022</a:t>
            </a:fld>
            <a:endParaRPr lang="fr-FR"/>
          </a:p>
        </p:txBody>
      </p:sp>
      <p:sp>
        <p:nvSpPr>
          <p:cNvPr id="3" name="Espace réservé du pied de page 2">
            <a:extLst>
              <a:ext uri="{FF2B5EF4-FFF2-40B4-BE49-F238E27FC236}">
                <a16:creationId xmlns:a16="http://schemas.microsoft.com/office/drawing/2014/main" id="{7F63D6DF-1D92-03EA-A8C3-2927611EB71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CCB56A2-3C94-2905-0A9A-D8BB7F27A538}"/>
              </a:ext>
            </a:extLst>
          </p:cNvPr>
          <p:cNvSpPr>
            <a:spLocks noGrp="1"/>
          </p:cNvSpPr>
          <p:nvPr>
            <p:ph type="sldNum" sz="quarter" idx="12"/>
          </p:nvPr>
        </p:nvSpPr>
        <p:spPr/>
        <p:txBody>
          <a:bodyPr/>
          <a:lstStyle/>
          <a:p>
            <a:fld id="{1D8F2001-8E3D-BE44-A15A-8F01DE6A241F}" type="slidenum">
              <a:rPr lang="fr-FR" smtClean="0"/>
              <a:t>‹N°›</a:t>
            </a:fld>
            <a:endParaRPr lang="fr-FR"/>
          </a:p>
        </p:txBody>
      </p:sp>
    </p:spTree>
    <p:extLst>
      <p:ext uri="{BB962C8B-B14F-4D97-AF65-F5344CB8AC3E}">
        <p14:creationId xmlns:p14="http://schemas.microsoft.com/office/powerpoint/2010/main" val="1309675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4C09EE-88A7-0FEA-ED93-3D746296D8A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C03A682-EE8A-AE92-CEA2-8215CE2876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6E2B9BE-47A2-756A-ADB4-7F045746A8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0FDA805-D564-F2ED-93AB-E530C19BA4C6}"/>
              </a:ext>
            </a:extLst>
          </p:cNvPr>
          <p:cNvSpPr>
            <a:spLocks noGrp="1"/>
          </p:cNvSpPr>
          <p:nvPr>
            <p:ph type="dt" sz="half" idx="10"/>
          </p:nvPr>
        </p:nvSpPr>
        <p:spPr/>
        <p:txBody>
          <a:bodyPr/>
          <a:lstStyle/>
          <a:p>
            <a:fld id="{C03CA937-62B0-0446-8856-F0BA3BA540FA}" type="datetimeFigureOut">
              <a:rPr lang="fr-FR" smtClean="0"/>
              <a:t>21/09/2022</a:t>
            </a:fld>
            <a:endParaRPr lang="fr-FR"/>
          </a:p>
        </p:txBody>
      </p:sp>
      <p:sp>
        <p:nvSpPr>
          <p:cNvPr id="6" name="Espace réservé du pied de page 5">
            <a:extLst>
              <a:ext uri="{FF2B5EF4-FFF2-40B4-BE49-F238E27FC236}">
                <a16:creationId xmlns:a16="http://schemas.microsoft.com/office/drawing/2014/main" id="{D9EBB33F-D052-F333-D13D-AEBAB65BACC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80B8B2D-EC69-57C2-298A-C8DA628F9A08}"/>
              </a:ext>
            </a:extLst>
          </p:cNvPr>
          <p:cNvSpPr>
            <a:spLocks noGrp="1"/>
          </p:cNvSpPr>
          <p:nvPr>
            <p:ph type="sldNum" sz="quarter" idx="12"/>
          </p:nvPr>
        </p:nvSpPr>
        <p:spPr/>
        <p:txBody>
          <a:bodyPr/>
          <a:lstStyle/>
          <a:p>
            <a:fld id="{1D8F2001-8E3D-BE44-A15A-8F01DE6A241F}" type="slidenum">
              <a:rPr lang="fr-FR" smtClean="0"/>
              <a:t>‹N°›</a:t>
            </a:fld>
            <a:endParaRPr lang="fr-FR"/>
          </a:p>
        </p:txBody>
      </p:sp>
    </p:spTree>
    <p:extLst>
      <p:ext uri="{BB962C8B-B14F-4D97-AF65-F5344CB8AC3E}">
        <p14:creationId xmlns:p14="http://schemas.microsoft.com/office/powerpoint/2010/main" val="3020736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E12F72-5A28-83D5-B56C-E6D5A41FF46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F9BD050-AD3D-50CE-33EA-F5F5D37BB1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A269D2C-D03C-69B2-D238-D3F9839997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DCA71B9-B7C9-6385-39FF-66C298F97C7A}"/>
              </a:ext>
            </a:extLst>
          </p:cNvPr>
          <p:cNvSpPr>
            <a:spLocks noGrp="1"/>
          </p:cNvSpPr>
          <p:nvPr>
            <p:ph type="dt" sz="half" idx="10"/>
          </p:nvPr>
        </p:nvSpPr>
        <p:spPr/>
        <p:txBody>
          <a:bodyPr/>
          <a:lstStyle/>
          <a:p>
            <a:fld id="{C03CA937-62B0-0446-8856-F0BA3BA540FA}" type="datetimeFigureOut">
              <a:rPr lang="fr-FR" smtClean="0"/>
              <a:t>21/09/2022</a:t>
            </a:fld>
            <a:endParaRPr lang="fr-FR"/>
          </a:p>
        </p:txBody>
      </p:sp>
      <p:sp>
        <p:nvSpPr>
          <p:cNvPr id="6" name="Espace réservé du pied de page 5">
            <a:extLst>
              <a:ext uri="{FF2B5EF4-FFF2-40B4-BE49-F238E27FC236}">
                <a16:creationId xmlns:a16="http://schemas.microsoft.com/office/drawing/2014/main" id="{7B7DC8DE-D743-4A78-91DE-6FE19EE6E50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49381A8-692F-3E98-DD62-F83C3519C540}"/>
              </a:ext>
            </a:extLst>
          </p:cNvPr>
          <p:cNvSpPr>
            <a:spLocks noGrp="1"/>
          </p:cNvSpPr>
          <p:nvPr>
            <p:ph type="sldNum" sz="quarter" idx="12"/>
          </p:nvPr>
        </p:nvSpPr>
        <p:spPr/>
        <p:txBody>
          <a:bodyPr/>
          <a:lstStyle/>
          <a:p>
            <a:fld id="{1D8F2001-8E3D-BE44-A15A-8F01DE6A241F}" type="slidenum">
              <a:rPr lang="fr-FR" smtClean="0"/>
              <a:t>‹N°›</a:t>
            </a:fld>
            <a:endParaRPr lang="fr-FR"/>
          </a:p>
        </p:txBody>
      </p:sp>
    </p:spTree>
    <p:extLst>
      <p:ext uri="{BB962C8B-B14F-4D97-AF65-F5344CB8AC3E}">
        <p14:creationId xmlns:p14="http://schemas.microsoft.com/office/powerpoint/2010/main" val="151492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8756587-EBF5-B340-7AE6-D9549DDCCA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BA93F9E-9640-747F-79AD-A0398F4F3C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E01E2F8-9257-5AE8-7E06-E2472643AB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3CA937-62B0-0446-8856-F0BA3BA540FA}" type="datetimeFigureOut">
              <a:rPr lang="fr-FR" smtClean="0"/>
              <a:t>21/09/2022</a:t>
            </a:fld>
            <a:endParaRPr lang="fr-FR"/>
          </a:p>
        </p:txBody>
      </p:sp>
      <p:sp>
        <p:nvSpPr>
          <p:cNvPr id="5" name="Espace réservé du pied de page 4">
            <a:extLst>
              <a:ext uri="{FF2B5EF4-FFF2-40B4-BE49-F238E27FC236}">
                <a16:creationId xmlns:a16="http://schemas.microsoft.com/office/drawing/2014/main" id="{4C1DD4C8-9E29-7989-1D5B-5D294B5268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F40AC79-C370-A06E-D656-05F16BF978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8F2001-8E3D-BE44-A15A-8F01DE6A241F}" type="slidenum">
              <a:rPr lang="fr-FR" smtClean="0"/>
              <a:t>‹N°›</a:t>
            </a:fld>
            <a:endParaRPr lang="fr-FR"/>
          </a:p>
        </p:txBody>
      </p:sp>
    </p:spTree>
    <p:extLst>
      <p:ext uri="{BB962C8B-B14F-4D97-AF65-F5344CB8AC3E}">
        <p14:creationId xmlns:p14="http://schemas.microsoft.com/office/powerpoint/2010/main" val="863676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comments" Target="../comments/comment1.xml"/><Relationship Id="rId5" Type="http://schemas.openxmlformats.org/officeDocument/2006/relationships/image" Target="../media/image3.png"/><Relationship Id="rId10" Type="http://schemas.openxmlformats.org/officeDocument/2006/relationships/image" Target="../media/image5.png"/><Relationship Id="rId4" Type="http://schemas.openxmlformats.org/officeDocument/2006/relationships/image" Target="../media/image2.jpg"/><Relationship Id="rId9" Type="http://schemas.openxmlformats.org/officeDocument/2006/relationships/hyperlink" Target="http://www.jardindesdisparu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EE1867-0AEA-EFA3-193F-477BAB0B3CC2}"/>
              </a:ext>
            </a:extLst>
          </p:cNvPr>
          <p:cNvSpPr>
            <a:spLocks noGrp="1"/>
          </p:cNvSpPr>
          <p:nvPr>
            <p:ph type="title"/>
          </p:nvPr>
        </p:nvSpPr>
        <p:spPr/>
        <p:txBody>
          <a:bodyPr/>
          <a:lstStyle/>
          <a:p>
            <a:endParaRPr lang="fr-FR"/>
          </a:p>
        </p:txBody>
      </p:sp>
      <p:pic>
        <p:nvPicPr>
          <p:cNvPr id="12" name="Image 11" descr="Une image contenant carte&#10;&#10;Description générée automatiquement">
            <a:extLst>
              <a:ext uri="{FF2B5EF4-FFF2-40B4-BE49-F238E27FC236}">
                <a16:creationId xmlns:a16="http://schemas.microsoft.com/office/drawing/2014/main" id="{712DC64F-5FF5-03B0-063F-9C118611F44E}"/>
              </a:ext>
            </a:extLst>
          </p:cNvPr>
          <p:cNvPicPr>
            <a:picLocks noChangeAspect="1"/>
          </p:cNvPicPr>
          <p:nvPr/>
        </p:nvPicPr>
        <p:blipFill>
          <a:blip r:embed="rId3"/>
          <a:stretch>
            <a:fillRect/>
          </a:stretch>
        </p:blipFill>
        <p:spPr>
          <a:xfrm>
            <a:off x="0" y="-18916"/>
            <a:ext cx="6496639" cy="7186518"/>
          </a:xfrm>
          <a:prstGeom prst="rect">
            <a:avLst/>
          </a:prstGeom>
        </p:spPr>
      </p:pic>
      <p:pic>
        <p:nvPicPr>
          <p:cNvPr id="14" name="Image 13" descr="Une image contenant carte&#10;&#10;Description générée automatiquement">
            <a:extLst>
              <a:ext uri="{FF2B5EF4-FFF2-40B4-BE49-F238E27FC236}">
                <a16:creationId xmlns:a16="http://schemas.microsoft.com/office/drawing/2014/main" id="{F9F061B8-7AC6-8669-5FC4-93003FDFBD00}"/>
              </a:ext>
            </a:extLst>
          </p:cNvPr>
          <p:cNvPicPr>
            <a:picLocks noChangeAspect="1"/>
          </p:cNvPicPr>
          <p:nvPr/>
        </p:nvPicPr>
        <p:blipFill>
          <a:blip r:embed="rId4"/>
          <a:stretch>
            <a:fillRect/>
          </a:stretch>
        </p:blipFill>
        <p:spPr>
          <a:xfrm>
            <a:off x="6488753" y="0"/>
            <a:ext cx="5720439" cy="7167601"/>
          </a:xfrm>
          <a:prstGeom prst="rect">
            <a:avLst/>
          </a:prstGeom>
        </p:spPr>
      </p:pic>
      <p:sp>
        <p:nvSpPr>
          <p:cNvPr id="4" name="ZoneTexte 3"/>
          <p:cNvSpPr txBox="1"/>
          <p:nvPr/>
        </p:nvSpPr>
        <p:spPr>
          <a:xfrm>
            <a:off x="275167" y="365126"/>
            <a:ext cx="5728499" cy="1938992"/>
          </a:xfrm>
          <a:prstGeom prst="rect">
            <a:avLst/>
          </a:prstGeom>
          <a:noFill/>
        </p:spPr>
        <p:txBody>
          <a:bodyPr wrap="square" rtlCol="0">
            <a:spAutoFit/>
          </a:bodyPr>
          <a:lstStyle/>
          <a:p>
            <a:pPr algn="just"/>
            <a:r>
              <a:rPr lang="fr-FR" sz="1200" dirty="0">
                <a:solidFill>
                  <a:schemeClr val="bg1"/>
                </a:solidFill>
                <a:latin typeface="Arial"/>
                <a:cs typeface="Arial"/>
              </a:rPr>
              <a:t>Dans les années 1980-2000, fuyant la dictature, la guerre et les violences, un </a:t>
            </a:r>
            <a:r>
              <a:rPr lang="fr-FR" sz="1200" b="1" dirty="0">
                <a:solidFill>
                  <a:schemeClr val="bg1"/>
                </a:solidFill>
                <a:latin typeface="Arial"/>
                <a:cs typeface="Arial"/>
              </a:rPr>
              <a:t>grand nombre des </a:t>
            </a:r>
            <a:r>
              <a:rPr lang="fr-FR" sz="1200" b="1" dirty="0" err="1">
                <a:solidFill>
                  <a:schemeClr val="bg1"/>
                </a:solidFill>
                <a:latin typeface="Arial"/>
                <a:cs typeface="Arial"/>
              </a:rPr>
              <a:t>réfugié.es</a:t>
            </a:r>
            <a:r>
              <a:rPr lang="fr-FR" sz="1200" b="1" dirty="0">
                <a:solidFill>
                  <a:schemeClr val="bg1"/>
                </a:solidFill>
                <a:latin typeface="Arial"/>
                <a:cs typeface="Arial"/>
              </a:rPr>
              <a:t> en provenance du Chili, de l’Argentine et de l’Uruguay, plus tard de la Bosnie et du Kosovo, se sont </a:t>
            </a:r>
            <a:r>
              <a:rPr lang="fr-FR" sz="1200" b="1" dirty="0" err="1">
                <a:solidFill>
                  <a:schemeClr val="bg1"/>
                </a:solidFill>
                <a:latin typeface="Arial"/>
                <a:cs typeface="Arial"/>
              </a:rPr>
              <a:t>installé.es</a:t>
            </a:r>
            <a:r>
              <a:rPr lang="fr-FR" sz="1200" b="1" dirty="0">
                <a:solidFill>
                  <a:schemeClr val="bg1"/>
                </a:solidFill>
                <a:latin typeface="Arial"/>
                <a:cs typeface="Arial"/>
              </a:rPr>
              <a:t> dans la Commune de Meyrin. </a:t>
            </a:r>
            <a:r>
              <a:rPr lang="fr-FR" sz="1200" b="1" dirty="0" err="1">
                <a:solidFill>
                  <a:schemeClr val="bg1"/>
                </a:solidFill>
                <a:latin typeface="Arial"/>
                <a:cs typeface="Arial"/>
              </a:rPr>
              <a:t>Certain.es</a:t>
            </a:r>
            <a:r>
              <a:rPr lang="fr-FR" sz="1200" b="1" dirty="0">
                <a:solidFill>
                  <a:schemeClr val="bg1"/>
                </a:solidFill>
                <a:latin typeface="Arial"/>
                <a:cs typeface="Arial"/>
              </a:rPr>
              <a:t> avaient des proches </a:t>
            </a:r>
            <a:r>
              <a:rPr lang="fr-FR" sz="1200" b="1" dirty="0" err="1">
                <a:solidFill>
                  <a:schemeClr val="bg1"/>
                </a:solidFill>
                <a:latin typeface="Arial"/>
                <a:cs typeface="Arial"/>
              </a:rPr>
              <a:t>disparu.es</a:t>
            </a:r>
            <a:r>
              <a:rPr lang="fr-FR" sz="1200" b="1" dirty="0">
                <a:solidFill>
                  <a:schemeClr val="bg1"/>
                </a:solidFill>
                <a:latin typeface="Arial"/>
                <a:cs typeface="Arial"/>
              </a:rPr>
              <a:t> ( quelqu’un est considéré comme disparu quand une organisation, le plus souvent un Etat, fait disparaitre une ou plusieurs personnes par le meurtre ou la séquestration, tout en niant avoir arrêté la personne ou avoir connaissance d’où elle se trouverait, la soustrayant à la protection de la loi (</a:t>
            </a:r>
            <a:r>
              <a:rPr lang="fr-FR" sz="1200" b="1" dirty="0" err="1">
                <a:solidFill>
                  <a:schemeClr val="bg1"/>
                </a:solidFill>
                <a:latin typeface="Arial"/>
                <a:cs typeface="Arial"/>
              </a:rPr>
              <a:t>cf</a:t>
            </a:r>
            <a:r>
              <a:rPr lang="fr-FR" sz="1200" b="1" dirty="0">
                <a:solidFill>
                  <a:schemeClr val="bg1"/>
                </a:solidFill>
                <a:latin typeface="Arial"/>
                <a:cs typeface="Arial"/>
              </a:rPr>
              <a:t> art 2 de la Convention internationale pour la protection des personnes contre les disparitions forcées )).</a:t>
            </a:r>
          </a:p>
        </p:txBody>
      </p:sp>
      <p:sp>
        <p:nvSpPr>
          <p:cNvPr id="6" name="ZoneTexte 5"/>
          <p:cNvSpPr txBox="1"/>
          <p:nvPr/>
        </p:nvSpPr>
        <p:spPr>
          <a:xfrm>
            <a:off x="275168" y="2462748"/>
            <a:ext cx="2443320" cy="3785652"/>
          </a:xfrm>
          <a:prstGeom prst="rect">
            <a:avLst/>
          </a:prstGeom>
          <a:noFill/>
        </p:spPr>
        <p:txBody>
          <a:bodyPr wrap="square" rtlCol="0">
            <a:spAutoFit/>
          </a:bodyPr>
          <a:lstStyle/>
          <a:p>
            <a:pPr algn="just"/>
            <a:r>
              <a:rPr lang="fr-FR" sz="1200" b="1" dirty="0">
                <a:solidFill>
                  <a:srgbClr val="FFFFFF"/>
                </a:solidFill>
              </a:rPr>
              <a:t>L’Association des victimes de la disparition forcée a été créée en février 2000 à l’initiative d’une quinzaine d’associations de personnes venant de pays frappés par la disparition forcée. La Commune de Meyrin a mis un jardin  à disposition dans le Parc de la </a:t>
            </a:r>
            <a:r>
              <a:rPr lang="fr-FR" sz="1200" b="1" dirty="0" err="1">
                <a:solidFill>
                  <a:srgbClr val="FFFFFF"/>
                </a:solidFill>
              </a:rPr>
              <a:t>Golette</a:t>
            </a:r>
            <a:r>
              <a:rPr lang="fr-FR" sz="1200" b="1" dirty="0">
                <a:solidFill>
                  <a:srgbClr val="FFFFFF"/>
                </a:solidFill>
              </a:rPr>
              <a:t> et, en octobre de la même année, l‘Association a inauguré le Jardin des disparus. Lieu consacré à la mémoire et érigé en l’honneur des victimes de la disparition forcée dans le monde. </a:t>
            </a:r>
          </a:p>
          <a:p>
            <a:pPr algn="just"/>
            <a:endParaRPr lang="fr-FR" sz="1200" b="1" dirty="0">
              <a:solidFill>
                <a:srgbClr val="FFFFFF"/>
              </a:solidFill>
            </a:endParaRPr>
          </a:p>
          <a:p>
            <a:pPr algn="just"/>
            <a:r>
              <a:rPr lang="fr-FR" sz="1200" b="1" dirty="0">
                <a:solidFill>
                  <a:srgbClr val="FFFFFF"/>
                </a:solidFill>
              </a:rPr>
              <a:t>Il est aussi lieu de recueillement et de revendications, lieu d’un savoir partagé sur la disparition forcée et d’un travail de prévention auprès des jeunes. </a:t>
            </a:r>
          </a:p>
        </p:txBody>
      </p:sp>
      <p:sp>
        <p:nvSpPr>
          <p:cNvPr id="10" name="Rectangle 9"/>
          <p:cNvSpPr/>
          <p:nvPr/>
        </p:nvSpPr>
        <p:spPr>
          <a:xfrm>
            <a:off x="6003667" y="3290501"/>
            <a:ext cx="184666" cy="276999"/>
          </a:xfrm>
          <a:prstGeom prst="rect">
            <a:avLst/>
          </a:prstGeom>
        </p:spPr>
        <p:txBody>
          <a:bodyPr wrap="none">
            <a:spAutoFit/>
          </a:bodyPr>
          <a:lstStyle/>
          <a:p>
            <a:r>
              <a:rPr lang="fr-FR" b="1" baseline="30000" dirty="0"/>
              <a:t> </a:t>
            </a:r>
            <a:endParaRPr lang="fr-FR" dirty="0"/>
          </a:p>
        </p:txBody>
      </p:sp>
      <p:pic>
        <p:nvPicPr>
          <p:cNvPr id="15" name="Image 14"/>
          <p:cNvPicPr/>
          <p:nvPr/>
        </p:nvPicPr>
        <p:blipFill>
          <a:blip r:embed="rId5">
            <a:extLst>
              <a:ext uri="{BEBA8EAE-BF5A-486C-A8C5-ECC9F3942E4B}">
                <a14:imgProps xmlns:a14="http://schemas.microsoft.com/office/drawing/2010/main">
                  <a14:imgLayer r:embed="rId6">
                    <a14:imgEffect>
                      <a14:artisticMosiaicBubbles/>
                    </a14:imgEffect>
                  </a14:imgLayer>
                </a14:imgProps>
              </a:ext>
              <a:ext uri="{28A0092B-C50C-407E-A947-70E740481C1C}">
                <a14:useLocalDpi xmlns:a14="http://schemas.microsoft.com/office/drawing/2010/main" val="0"/>
              </a:ext>
            </a:extLst>
          </a:blip>
          <a:srcRect/>
          <a:stretch>
            <a:fillRect/>
          </a:stretch>
        </p:blipFill>
        <p:spPr bwMode="auto">
          <a:xfrm>
            <a:off x="10862619" y="5588000"/>
            <a:ext cx="1236248" cy="660400"/>
          </a:xfrm>
          <a:prstGeom prst="rect">
            <a:avLst/>
          </a:prstGeom>
          <a:noFill/>
          <a:ln>
            <a:noFill/>
          </a:ln>
        </p:spPr>
      </p:pic>
      <p:pic>
        <p:nvPicPr>
          <p:cNvPr id="17" name="Image 16"/>
          <p:cNvPicPr/>
          <p:nvPr/>
        </p:nvPicPr>
        <p:blipFill>
          <a:blip r:embed="rId7">
            <a:alphaModFix amt="84000"/>
            <a:extLst>
              <a:ext uri="{BEBA8EAE-BF5A-486C-A8C5-ECC9F3942E4B}">
                <a14:imgProps xmlns:a14="http://schemas.microsoft.com/office/drawing/2010/main">
                  <a14:imgLayer r:embed="rId8">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433752" y="364328"/>
            <a:ext cx="5292467" cy="892260"/>
          </a:xfrm>
          <a:prstGeom prst="rect">
            <a:avLst/>
          </a:prstGeom>
          <a:ln>
            <a:noFill/>
          </a:ln>
          <a:effectLst>
            <a:softEdge rad="112500"/>
          </a:effectLst>
        </p:spPr>
      </p:pic>
      <p:sp>
        <p:nvSpPr>
          <p:cNvPr id="5" name="ZoneTexte 4"/>
          <p:cNvSpPr txBox="1"/>
          <p:nvPr/>
        </p:nvSpPr>
        <p:spPr>
          <a:xfrm>
            <a:off x="4978401" y="6248400"/>
            <a:ext cx="6985000" cy="553998"/>
          </a:xfrm>
          <a:prstGeom prst="rect">
            <a:avLst/>
          </a:prstGeom>
          <a:noFill/>
        </p:spPr>
        <p:txBody>
          <a:bodyPr wrap="square" rtlCol="0">
            <a:spAutoFit/>
          </a:bodyPr>
          <a:lstStyle/>
          <a:p>
            <a:r>
              <a:rPr lang="fr-FR" sz="1000" dirty="0">
                <a:ln>
                  <a:solidFill>
                    <a:schemeClr val="bg1"/>
                  </a:solidFill>
                </a:ln>
                <a:solidFill>
                  <a:schemeClr val="bg1"/>
                </a:solidFill>
                <a:latin typeface="Arial"/>
                <a:cs typeface="Arial"/>
              </a:rPr>
              <a:t>« Ceux qui commentent ce crime odieux, non seulement ôtent la vie, mais aussi volent la mort en faisant disparaître le corps. Les disparus n’ont pas de place dans le monde. Ils ne sont ni parmi les vivants, ni parmi les morts, ils n’existent pas</a:t>
            </a:r>
            <a:r>
              <a:rPr lang="mr-IN" sz="1000" dirty="0">
                <a:ln>
                  <a:solidFill>
                    <a:schemeClr val="bg1"/>
                  </a:solidFill>
                </a:ln>
                <a:solidFill>
                  <a:schemeClr val="bg1"/>
                </a:solidFill>
                <a:latin typeface="Arial"/>
                <a:cs typeface="Arial"/>
              </a:rPr>
              <a:t>…</a:t>
            </a:r>
            <a:r>
              <a:rPr lang="fr-CH" sz="1000" dirty="0">
                <a:ln>
                  <a:solidFill>
                    <a:schemeClr val="bg1"/>
                  </a:solidFill>
                </a:ln>
                <a:solidFill>
                  <a:schemeClr val="bg1"/>
                </a:solidFill>
                <a:latin typeface="Arial"/>
                <a:cs typeface="Arial"/>
              </a:rPr>
              <a:t> ».  Emilienne Mukarusagara (TdG, 9.10.2000)</a:t>
            </a:r>
            <a:endParaRPr lang="fr-FR" sz="1000" dirty="0">
              <a:solidFill>
                <a:schemeClr val="bg1"/>
              </a:solidFill>
              <a:latin typeface="Arial"/>
              <a:cs typeface="Arial"/>
            </a:endParaRPr>
          </a:p>
        </p:txBody>
      </p:sp>
      <p:sp>
        <p:nvSpPr>
          <p:cNvPr id="3" name="ZoneTexte 2"/>
          <p:cNvSpPr txBox="1"/>
          <p:nvPr/>
        </p:nvSpPr>
        <p:spPr>
          <a:xfrm>
            <a:off x="6496639" y="1690688"/>
            <a:ext cx="5466761" cy="707886"/>
          </a:xfrm>
          <a:prstGeom prst="rect">
            <a:avLst/>
          </a:prstGeom>
          <a:noFill/>
        </p:spPr>
        <p:txBody>
          <a:bodyPr wrap="square" rtlCol="0">
            <a:spAutoFit/>
          </a:bodyPr>
          <a:lstStyle/>
          <a:p>
            <a:pPr algn="just"/>
            <a:r>
              <a:rPr lang="fr-FR" sz="1000" b="1" dirty="0">
                <a:solidFill>
                  <a:schemeClr val="bg1"/>
                </a:solidFill>
              </a:rPr>
              <a:t>« Pour nous, le travail de la mémoire et de la justice, c’est une forme de réparation. De cette façon, nous reconstruisons nos vies, nous trouvons des alliés, nous nous soutenons et nous aimons car nous savons tout ce que cette expérience veut dire ». Marisa </a:t>
            </a:r>
            <a:r>
              <a:rPr lang="fr-FR" sz="1000" b="1" dirty="0" err="1">
                <a:solidFill>
                  <a:schemeClr val="bg1"/>
                </a:solidFill>
              </a:rPr>
              <a:t>Cornejo</a:t>
            </a:r>
            <a:r>
              <a:rPr lang="fr-FR" sz="1000" b="1" dirty="0">
                <a:solidFill>
                  <a:schemeClr val="bg1"/>
                </a:solidFill>
              </a:rPr>
              <a:t>, exilée chilienne, plasticienne,( le Courrier, 8  octobre 2020)</a:t>
            </a:r>
          </a:p>
        </p:txBody>
      </p:sp>
      <p:sp>
        <p:nvSpPr>
          <p:cNvPr id="9" name="ZoneTexte 8"/>
          <p:cNvSpPr txBox="1"/>
          <p:nvPr/>
        </p:nvSpPr>
        <p:spPr>
          <a:xfrm>
            <a:off x="275168" y="6502121"/>
            <a:ext cx="1935432" cy="553998"/>
          </a:xfrm>
          <a:prstGeom prst="rect">
            <a:avLst/>
          </a:prstGeom>
          <a:noFill/>
        </p:spPr>
        <p:txBody>
          <a:bodyPr wrap="square" rtlCol="0">
            <a:spAutoFit/>
          </a:bodyPr>
          <a:lstStyle/>
          <a:p>
            <a:r>
              <a:rPr lang="fr-FR" sz="1000" dirty="0">
                <a:solidFill>
                  <a:srgbClr val="FFFFFF"/>
                </a:solidFill>
                <a:hlinkClick r:id="rId9"/>
              </a:rPr>
              <a:t>www.jardindesdisparus.org</a:t>
            </a:r>
            <a:endParaRPr lang="fr-FR" sz="1000" dirty="0">
              <a:solidFill>
                <a:srgbClr val="FFFFFF"/>
              </a:solidFill>
            </a:endParaRPr>
          </a:p>
          <a:p>
            <a:r>
              <a:rPr lang="fr-FR" sz="1000" dirty="0">
                <a:solidFill>
                  <a:srgbClr val="FFFFFF"/>
                </a:solidFill>
              </a:rPr>
              <a:t>Rue de la </a:t>
            </a:r>
            <a:r>
              <a:rPr lang="fr-FR" sz="1000" dirty="0" err="1">
                <a:solidFill>
                  <a:srgbClr val="FFFFFF"/>
                </a:solidFill>
              </a:rPr>
              <a:t>Golette</a:t>
            </a:r>
            <a:r>
              <a:rPr lang="fr-FR" sz="1000" dirty="0">
                <a:solidFill>
                  <a:srgbClr val="FFFFFF"/>
                </a:solidFill>
              </a:rPr>
              <a:t> en face du CO de la </a:t>
            </a:r>
            <a:r>
              <a:rPr lang="fr-FR" sz="1000" dirty="0" err="1">
                <a:solidFill>
                  <a:srgbClr val="FFFFFF"/>
                </a:solidFill>
              </a:rPr>
              <a:t>Golette</a:t>
            </a:r>
            <a:r>
              <a:rPr lang="fr-FR" sz="1000" dirty="0">
                <a:solidFill>
                  <a:srgbClr val="FFFFFF"/>
                </a:solidFill>
              </a:rPr>
              <a:t> à Meyrin</a:t>
            </a:r>
          </a:p>
        </p:txBody>
      </p:sp>
      <p:sp>
        <p:nvSpPr>
          <p:cNvPr id="11" name="ZoneTexte 10">
            <a:extLst>
              <a:ext uri="{FF2B5EF4-FFF2-40B4-BE49-F238E27FC236}">
                <a16:creationId xmlns:a16="http://schemas.microsoft.com/office/drawing/2014/main" id="{7200DF18-A61B-4511-9704-E179B63E061E}"/>
              </a:ext>
            </a:extLst>
          </p:cNvPr>
          <p:cNvSpPr txBox="1"/>
          <p:nvPr/>
        </p:nvSpPr>
        <p:spPr>
          <a:xfrm>
            <a:off x="9361923" y="3405132"/>
            <a:ext cx="2457429" cy="1384995"/>
          </a:xfrm>
          <a:prstGeom prst="rect">
            <a:avLst/>
          </a:prstGeom>
          <a:noFill/>
        </p:spPr>
        <p:txBody>
          <a:bodyPr wrap="square" rtlCol="0">
            <a:spAutoFit/>
          </a:bodyPr>
          <a:lstStyle/>
          <a:p>
            <a:pPr algn="just"/>
            <a:r>
              <a:rPr lang="fr-FR" sz="1200" b="1" dirty="0">
                <a:solidFill>
                  <a:srgbClr val="FFFFFF"/>
                </a:solidFill>
              </a:rPr>
              <a:t>Créer un lieu de mémoire  c’est lutter contre l’oubli, contre la banalisation  du crime, c’est  donner l’espoir du « plus jamais  ça » aux victimes et aux jeunes générations. C’est un lieu pour demander vérité et justice.</a:t>
            </a:r>
          </a:p>
        </p:txBody>
      </p:sp>
      <p:sp>
        <p:nvSpPr>
          <p:cNvPr id="13" name="ZoneTexte 12">
            <a:extLst>
              <a:ext uri="{FF2B5EF4-FFF2-40B4-BE49-F238E27FC236}">
                <a16:creationId xmlns:a16="http://schemas.microsoft.com/office/drawing/2014/main" id="{0DE85843-0992-44F5-A8FE-B08068B02434}"/>
              </a:ext>
            </a:extLst>
          </p:cNvPr>
          <p:cNvSpPr txBox="1"/>
          <p:nvPr/>
        </p:nvSpPr>
        <p:spPr>
          <a:xfrm>
            <a:off x="3189213" y="3405132"/>
            <a:ext cx="2931463" cy="1569660"/>
          </a:xfrm>
          <a:prstGeom prst="rect">
            <a:avLst/>
          </a:prstGeom>
          <a:noFill/>
        </p:spPr>
        <p:txBody>
          <a:bodyPr wrap="square" rtlCol="0">
            <a:spAutoFit/>
          </a:bodyPr>
          <a:lstStyle/>
          <a:p>
            <a:pPr algn="just"/>
            <a:r>
              <a:rPr lang="fr-FR" sz="1200" b="1" dirty="0">
                <a:solidFill>
                  <a:srgbClr val="FFFFFF"/>
                </a:solidFill>
              </a:rPr>
              <a:t>Ce lieu est un jardin, au cœur de Meyrin , où tout un chacun, chacune peut se promener. Un stèle, un point d’interrogation et </a:t>
            </a:r>
            <a:r>
              <a:rPr lang="fr-FR" sz="1200" b="1">
                <a:solidFill>
                  <a:srgbClr val="FFFFFF"/>
                </a:solidFill>
              </a:rPr>
              <a:t>6 arbres rappellent </a:t>
            </a:r>
            <a:r>
              <a:rPr lang="fr-FR" sz="1200" b="1" dirty="0">
                <a:solidFill>
                  <a:srgbClr val="FFFFFF"/>
                </a:solidFill>
              </a:rPr>
              <a:t>aux passantes et passants sa signification. C’est un lieu vivant, où ceux qui on vécu ce crime odieux peuvent venir se recueillir, seul.es, en famille ou en communauté.</a:t>
            </a:r>
          </a:p>
        </p:txBody>
      </p:sp>
      <p:sp>
        <p:nvSpPr>
          <p:cNvPr id="7" name="ZoneTexte 6">
            <a:extLst>
              <a:ext uri="{FF2B5EF4-FFF2-40B4-BE49-F238E27FC236}">
                <a16:creationId xmlns:a16="http://schemas.microsoft.com/office/drawing/2014/main" id="{507F55E0-3325-3B11-C280-25D472BA0FDA}"/>
              </a:ext>
            </a:extLst>
          </p:cNvPr>
          <p:cNvSpPr txBox="1"/>
          <p:nvPr/>
        </p:nvSpPr>
        <p:spPr>
          <a:xfrm>
            <a:off x="7128934" y="3058336"/>
            <a:ext cx="2045191" cy="2308324"/>
          </a:xfrm>
          <a:prstGeom prst="rect">
            <a:avLst/>
          </a:prstGeom>
          <a:noFill/>
        </p:spPr>
        <p:txBody>
          <a:bodyPr wrap="square" rtlCol="0">
            <a:spAutoFit/>
          </a:bodyPr>
          <a:lstStyle/>
          <a:p>
            <a:pPr algn="just"/>
            <a:r>
              <a:rPr lang="fr-CH" sz="1200" b="1" dirty="0">
                <a:solidFill>
                  <a:schemeClr val="bg1"/>
                </a:solidFill>
              </a:rPr>
              <a:t>Le jardin des disparus est un lieu de mémoire au sens que Pierre Nora lui donne: il s’agit de lieux, objets et événements dans lesquels se cristallisent la mémoire collective d’un groupe social. Ces «Lieux» possèdent une signification symbolique particulièrement chargée qui a une fonction identitaire pour le groupe concerné</a:t>
            </a:r>
          </a:p>
        </p:txBody>
      </p:sp>
      <p:pic>
        <p:nvPicPr>
          <p:cNvPr id="19" name="Image 18">
            <a:extLst>
              <a:ext uri="{FF2B5EF4-FFF2-40B4-BE49-F238E27FC236}">
                <a16:creationId xmlns:a16="http://schemas.microsoft.com/office/drawing/2014/main" id="{130ED619-20E8-464D-26D2-99BFFD0647CE}"/>
              </a:ext>
            </a:extLst>
          </p:cNvPr>
          <p:cNvPicPr>
            <a:picLocks noChangeAspect="1"/>
          </p:cNvPicPr>
          <p:nvPr/>
        </p:nvPicPr>
        <p:blipFill>
          <a:blip r:embed="rId10"/>
          <a:stretch>
            <a:fillRect/>
          </a:stretch>
        </p:blipFill>
        <p:spPr>
          <a:xfrm>
            <a:off x="2872336" y="5588000"/>
            <a:ext cx="1180680" cy="1161099"/>
          </a:xfrm>
          <a:prstGeom prst="rect">
            <a:avLst/>
          </a:prstGeom>
        </p:spPr>
      </p:pic>
    </p:spTree>
    <p:extLst>
      <p:ext uri="{BB962C8B-B14F-4D97-AF65-F5344CB8AC3E}">
        <p14:creationId xmlns:p14="http://schemas.microsoft.com/office/powerpoint/2010/main" val="2322906477"/>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TotalTime>
  <Words>550</Words>
  <Application>Microsoft Macintosh PowerPoint</Application>
  <PresentationFormat>Grand écran</PresentationFormat>
  <Paragraphs>13</Paragraphs>
  <Slides>1</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vt:i4>
      </vt:variant>
    </vt:vector>
  </HeadingPairs>
  <TitlesOfParts>
    <vt:vector size="5" baseType="lpstr">
      <vt:lpstr>Arial</vt:lpstr>
      <vt:lpstr>Calibri</vt:lpstr>
      <vt:lpstr>Calibri Light</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Sébastien Farré</dc:creator>
  <cp:lastModifiedBy>Haus Catherine</cp:lastModifiedBy>
  <cp:revision>48</cp:revision>
  <cp:lastPrinted>2022-09-21T15:31:41Z</cp:lastPrinted>
  <dcterms:created xsi:type="dcterms:W3CDTF">2022-07-03T08:49:23Z</dcterms:created>
  <dcterms:modified xsi:type="dcterms:W3CDTF">2022-09-21T15:35:06Z</dcterms:modified>
</cp:coreProperties>
</file>